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4" r:id="rId4"/>
    <p:sldId id="286" r:id="rId5"/>
    <p:sldId id="269" r:id="rId6"/>
    <p:sldId id="285" r:id="rId7"/>
    <p:sldId id="287" r:id="rId8"/>
    <p:sldId id="288" r:id="rId9"/>
    <p:sldId id="299" r:id="rId10"/>
    <p:sldId id="289" r:id="rId11"/>
    <p:sldId id="290" r:id="rId12"/>
    <p:sldId id="291" r:id="rId13"/>
    <p:sldId id="292" r:id="rId14"/>
    <p:sldId id="293" r:id="rId15"/>
    <p:sldId id="280" r:id="rId16"/>
    <p:sldId id="294" r:id="rId17"/>
    <p:sldId id="296" r:id="rId18"/>
    <p:sldId id="297" r:id="rId19"/>
    <p:sldId id="298" r:id="rId20"/>
    <p:sldId id="300" r:id="rId21"/>
    <p:sldId id="301" r:id="rId22"/>
    <p:sldId id="302" r:id="rId23"/>
    <p:sldId id="295" r:id="rId24"/>
    <p:sldId id="283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B38E6-3042-45FC-B83F-57BE32A9C647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BC8E23D-B42E-4593-9B0C-E9A6D7F3FD27}">
      <dgm:prSet phldrT="[Текст]"/>
      <dgm:spPr/>
      <dgm:t>
        <a:bodyPr/>
        <a:lstStyle/>
        <a:p>
          <a:r>
            <a:rPr lang="ru-RU" dirty="0" smtClean="0"/>
            <a:t>2 + 2</a:t>
          </a:r>
          <a:endParaRPr lang="ru-RU" dirty="0"/>
        </a:p>
      </dgm:t>
    </dgm:pt>
    <dgm:pt modelId="{0158E71B-0CD1-415B-AEAB-9EC9074295D2}" type="parTrans" cxnId="{BCF42709-1952-46E4-80C3-A16197DEF887}">
      <dgm:prSet/>
      <dgm:spPr/>
      <dgm:t>
        <a:bodyPr/>
        <a:lstStyle/>
        <a:p>
          <a:endParaRPr lang="ru-RU"/>
        </a:p>
      </dgm:t>
    </dgm:pt>
    <dgm:pt modelId="{6CFE6A8C-9BC9-4569-B05F-901BFE9D4E60}" type="sibTrans" cxnId="{BCF42709-1952-46E4-80C3-A16197DEF887}">
      <dgm:prSet/>
      <dgm:spPr/>
      <dgm:t>
        <a:bodyPr/>
        <a:lstStyle/>
        <a:p>
          <a:endParaRPr lang="ru-RU"/>
        </a:p>
      </dgm:t>
    </dgm:pt>
    <dgm:pt modelId="{CD29B813-82CF-4B69-B78B-AE8FD3708AC7}">
      <dgm:prSet phldrT="[Текст]"/>
      <dgm:spPr/>
      <dgm:t>
        <a:bodyPr/>
        <a:lstStyle/>
        <a:p>
          <a:r>
            <a:rPr lang="ru-RU" dirty="0" smtClean="0"/>
            <a:t>1 + 1 + 1 + 1</a:t>
          </a:r>
          <a:endParaRPr lang="ru-RU" dirty="0"/>
        </a:p>
      </dgm:t>
    </dgm:pt>
    <dgm:pt modelId="{286D07BB-6BE8-49A1-A70B-D24FE820AB77}" type="parTrans" cxnId="{CEF8550A-F6F8-4916-BF4F-1B3655F5A411}">
      <dgm:prSet/>
      <dgm:spPr/>
      <dgm:t>
        <a:bodyPr/>
        <a:lstStyle/>
        <a:p>
          <a:endParaRPr lang="ru-RU"/>
        </a:p>
      </dgm:t>
    </dgm:pt>
    <dgm:pt modelId="{10EBCFA3-92D2-4F8F-80C8-6C99A170C45C}" type="sibTrans" cxnId="{CEF8550A-F6F8-4916-BF4F-1B3655F5A411}">
      <dgm:prSet/>
      <dgm:spPr/>
      <dgm:t>
        <a:bodyPr/>
        <a:lstStyle/>
        <a:p>
          <a:endParaRPr lang="ru-RU"/>
        </a:p>
      </dgm:t>
    </dgm:pt>
    <dgm:pt modelId="{BA79767D-B8C3-4D5F-917C-7681485E1C7B}">
      <dgm:prSet phldrT="[Текст]"/>
      <dgm:spPr/>
      <dgm:t>
        <a:bodyPr/>
        <a:lstStyle/>
        <a:p>
          <a:r>
            <a:rPr lang="ru-RU" dirty="0" smtClean="0"/>
            <a:t>3 + 1</a:t>
          </a:r>
          <a:endParaRPr lang="ru-RU" dirty="0"/>
        </a:p>
      </dgm:t>
    </dgm:pt>
    <dgm:pt modelId="{EC3BD6E6-723B-4B27-BA5C-5D680D69B4E2}" type="parTrans" cxnId="{A303BD1B-4D8B-4750-BCC1-45B00B6EE23E}">
      <dgm:prSet/>
      <dgm:spPr/>
      <dgm:t>
        <a:bodyPr/>
        <a:lstStyle/>
        <a:p>
          <a:endParaRPr lang="ru-RU"/>
        </a:p>
      </dgm:t>
    </dgm:pt>
    <dgm:pt modelId="{F35D2AB0-6EFD-4F43-9E66-5B06276044EA}" type="sibTrans" cxnId="{A303BD1B-4D8B-4750-BCC1-45B00B6EE23E}">
      <dgm:prSet/>
      <dgm:spPr/>
      <dgm:t>
        <a:bodyPr/>
        <a:lstStyle/>
        <a:p>
          <a:endParaRPr lang="ru-RU"/>
        </a:p>
      </dgm:t>
    </dgm:pt>
    <dgm:pt modelId="{F29DAD91-B0F5-4350-993A-73773251BA96}" type="pres">
      <dgm:prSet presAssocID="{6ADB38E6-3042-45FC-B83F-57BE32A9C647}" presName="diagram" presStyleCnt="0">
        <dgm:presLayoutVars>
          <dgm:dir/>
          <dgm:resizeHandles val="exact"/>
        </dgm:presLayoutVars>
      </dgm:prSet>
      <dgm:spPr/>
    </dgm:pt>
    <dgm:pt modelId="{C50972ED-9564-4B3D-B204-2E23052DBD68}" type="pres">
      <dgm:prSet presAssocID="{3BC8E23D-B42E-4593-9B0C-E9A6D7F3FD27}" presName="node" presStyleLbl="node1" presStyleIdx="0" presStyleCnt="3" custScaleX="1454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7BA3FB-C753-4DC8-885A-7C68665418E9}" type="pres">
      <dgm:prSet presAssocID="{6CFE6A8C-9BC9-4569-B05F-901BFE9D4E60}" presName="sibTrans" presStyleCnt="0"/>
      <dgm:spPr/>
    </dgm:pt>
    <dgm:pt modelId="{EB3A1EF3-7C52-43C4-85C4-B7851D1039BF}" type="pres">
      <dgm:prSet presAssocID="{CD29B813-82CF-4B69-B78B-AE8FD3708AC7}" presName="node" presStyleLbl="node1" presStyleIdx="1" presStyleCnt="3" custScaleX="1454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5D50E3-913E-44D5-949B-AE385A17FCF6}" type="pres">
      <dgm:prSet presAssocID="{10EBCFA3-92D2-4F8F-80C8-6C99A170C45C}" presName="sibTrans" presStyleCnt="0"/>
      <dgm:spPr/>
    </dgm:pt>
    <dgm:pt modelId="{767701E5-2B7B-4EBF-A2F7-74EA090EB16C}" type="pres">
      <dgm:prSet presAssocID="{BA79767D-B8C3-4D5F-917C-7681485E1C7B}" presName="node" presStyleLbl="node1" presStyleIdx="2" presStyleCnt="3" custScaleX="1454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FCF3598-CC87-456D-A7A5-822E71BAF100}" type="presOf" srcId="{CD29B813-82CF-4B69-B78B-AE8FD3708AC7}" destId="{EB3A1EF3-7C52-43C4-85C4-B7851D1039BF}" srcOrd="0" destOrd="0" presId="urn:microsoft.com/office/officeart/2005/8/layout/default"/>
    <dgm:cxn modelId="{A303BD1B-4D8B-4750-BCC1-45B00B6EE23E}" srcId="{6ADB38E6-3042-45FC-B83F-57BE32A9C647}" destId="{BA79767D-B8C3-4D5F-917C-7681485E1C7B}" srcOrd="2" destOrd="0" parTransId="{EC3BD6E6-723B-4B27-BA5C-5D680D69B4E2}" sibTransId="{F35D2AB0-6EFD-4F43-9E66-5B06276044EA}"/>
    <dgm:cxn modelId="{CEF8550A-F6F8-4916-BF4F-1B3655F5A411}" srcId="{6ADB38E6-3042-45FC-B83F-57BE32A9C647}" destId="{CD29B813-82CF-4B69-B78B-AE8FD3708AC7}" srcOrd="1" destOrd="0" parTransId="{286D07BB-6BE8-49A1-A70B-D24FE820AB77}" sibTransId="{10EBCFA3-92D2-4F8F-80C8-6C99A170C45C}"/>
    <dgm:cxn modelId="{7435A5B7-9F29-457F-BCCC-AA3A72729A05}" type="presOf" srcId="{BA79767D-B8C3-4D5F-917C-7681485E1C7B}" destId="{767701E5-2B7B-4EBF-A2F7-74EA090EB16C}" srcOrd="0" destOrd="0" presId="urn:microsoft.com/office/officeart/2005/8/layout/default"/>
    <dgm:cxn modelId="{C90A595F-0ACA-44CC-A50C-B372FF72C03B}" type="presOf" srcId="{6ADB38E6-3042-45FC-B83F-57BE32A9C647}" destId="{F29DAD91-B0F5-4350-993A-73773251BA96}" srcOrd="0" destOrd="0" presId="urn:microsoft.com/office/officeart/2005/8/layout/default"/>
    <dgm:cxn modelId="{BCF42709-1952-46E4-80C3-A16197DEF887}" srcId="{6ADB38E6-3042-45FC-B83F-57BE32A9C647}" destId="{3BC8E23D-B42E-4593-9B0C-E9A6D7F3FD27}" srcOrd="0" destOrd="0" parTransId="{0158E71B-0CD1-415B-AEAB-9EC9074295D2}" sibTransId="{6CFE6A8C-9BC9-4569-B05F-901BFE9D4E60}"/>
    <dgm:cxn modelId="{D8C604A5-C535-4138-B21F-F11DDB135215}" type="presOf" srcId="{3BC8E23D-B42E-4593-9B0C-E9A6D7F3FD27}" destId="{C50972ED-9564-4B3D-B204-2E23052DBD68}" srcOrd="0" destOrd="0" presId="urn:microsoft.com/office/officeart/2005/8/layout/default"/>
    <dgm:cxn modelId="{C058A23F-EE2F-4C0E-BC5E-B715023FA8C2}" type="presParOf" srcId="{F29DAD91-B0F5-4350-993A-73773251BA96}" destId="{C50972ED-9564-4B3D-B204-2E23052DBD68}" srcOrd="0" destOrd="0" presId="urn:microsoft.com/office/officeart/2005/8/layout/default"/>
    <dgm:cxn modelId="{4F2FCBE6-91C8-426F-B509-8DE6C37A2557}" type="presParOf" srcId="{F29DAD91-B0F5-4350-993A-73773251BA96}" destId="{0F7BA3FB-C753-4DC8-885A-7C68665418E9}" srcOrd="1" destOrd="0" presId="urn:microsoft.com/office/officeart/2005/8/layout/default"/>
    <dgm:cxn modelId="{B52FD31E-17C2-4824-B98A-C71210D2A9EC}" type="presParOf" srcId="{F29DAD91-B0F5-4350-993A-73773251BA96}" destId="{EB3A1EF3-7C52-43C4-85C4-B7851D1039BF}" srcOrd="2" destOrd="0" presId="urn:microsoft.com/office/officeart/2005/8/layout/default"/>
    <dgm:cxn modelId="{CD342DBB-2D21-4FC9-9EFB-D8CC00712B3A}" type="presParOf" srcId="{F29DAD91-B0F5-4350-993A-73773251BA96}" destId="{E65D50E3-913E-44D5-949B-AE385A17FCF6}" srcOrd="3" destOrd="0" presId="urn:microsoft.com/office/officeart/2005/8/layout/default"/>
    <dgm:cxn modelId="{161609B5-F8F3-4201-B6E4-2075575A4541}" type="presParOf" srcId="{F29DAD91-B0F5-4350-993A-73773251BA96}" destId="{767701E5-2B7B-4EBF-A2F7-74EA090EB16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972ED-9564-4B3D-B204-2E23052DBD68}">
      <dsp:nvSpPr>
        <dsp:cNvPr id="0" name=""/>
        <dsp:cNvSpPr/>
      </dsp:nvSpPr>
      <dsp:spPr>
        <a:xfrm>
          <a:off x="576061" y="1817"/>
          <a:ext cx="2952332" cy="12181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2 + 2</a:t>
          </a:r>
          <a:endParaRPr lang="ru-RU" sz="3700" kern="1200" dirty="0"/>
        </a:p>
      </dsp:txBody>
      <dsp:txXfrm>
        <a:off x="576061" y="1817"/>
        <a:ext cx="2952332" cy="1218109"/>
      </dsp:txXfrm>
    </dsp:sp>
    <dsp:sp modelId="{EB3A1EF3-7C52-43C4-85C4-B7851D1039BF}">
      <dsp:nvSpPr>
        <dsp:cNvPr id="0" name=""/>
        <dsp:cNvSpPr/>
      </dsp:nvSpPr>
      <dsp:spPr>
        <a:xfrm>
          <a:off x="576061" y="1422945"/>
          <a:ext cx="2952332" cy="12181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1 + 1 + 1 + 1</a:t>
          </a:r>
          <a:endParaRPr lang="ru-RU" sz="3700" kern="1200" dirty="0"/>
        </a:p>
      </dsp:txBody>
      <dsp:txXfrm>
        <a:off x="576061" y="1422945"/>
        <a:ext cx="2952332" cy="1218109"/>
      </dsp:txXfrm>
    </dsp:sp>
    <dsp:sp modelId="{767701E5-2B7B-4EBF-A2F7-74EA090EB16C}">
      <dsp:nvSpPr>
        <dsp:cNvPr id="0" name=""/>
        <dsp:cNvSpPr/>
      </dsp:nvSpPr>
      <dsp:spPr>
        <a:xfrm>
          <a:off x="576061" y="2844073"/>
          <a:ext cx="2952332" cy="12181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3 + 1</a:t>
          </a:r>
          <a:endParaRPr lang="ru-RU" sz="3700" kern="1200" dirty="0"/>
        </a:p>
      </dsp:txBody>
      <dsp:txXfrm>
        <a:off x="576061" y="2844073"/>
        <a:ext cx="2952332" cy="1218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70EF-DE41-4FF5-9452-CBE2C0016BAB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B8D0D-1CA9-45AC-ABB3-7FFAD12B30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9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mtClean="0"/>
              <a:t>Соседи числа</a:t>
            </a:r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3A95186-8783-4691-A666-60B4F0F0E2F8}" type="slidenum">
              <a:rPr lang="ru-RU" altLang="ru-RU" smtClean="0"/>
              <a:pPr eaLnBrk="1" hangingPunct="1"/>
              <a:t>4</a:t>
            </a:fld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&#1059;&#1088;&#1086;&#1082;%2014/&#1060;&#1110;&#1079;&#1082;&#1091;&#1083;&#1100;&#1090;&#1093;&#1074;&#1080;&#1083;&#1080;&#1085;&#1082;&#1072;%20'&#1058;&#1086;%20&#1085;&#1077;%20&#1108;%20&#1087;&#1088;&#1086;&#1073;&#1083;&#1077;&#1084;&#1072;'.mp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малюнками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" y="1412776"/>
            <a:ext cx="4484119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447576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23528" y="422108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малюнки</a:t>
            </a:r>
            <a:r>
              <a:rPr lang="ru-RU" dirty="0"/>
              <a:t>. </a:t>
            </a:r>
            <a:r>
              <a:rPr lang="ru-RU" dirty="0" err="1"/>
              <a:t>Що</a:t>
            </a:r>
            <a:r>
              <a:rPr lang="ru-RU" dirty="0"/>
              <a:t> в них </a:t>
            </a:r>
            <a:r>
              <a:rPr lang="ru-RU" dirty="0" err="1"/>
              <a:t>спільного</a:t>
            </a:r>
            <a:r>
              <a:rPr lang="ru-RU" dirty="0"/>
              <a:t>?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відмінного</a:t>
            </a:r>
            <a:r>
              <a:rPr lang="ru-RU" dirty="0"/>
              <a:t>? </a:t>
            </a:r>
            <a:r>
              <a:rPr lang="ru-RU" dirty="0" err="1"/>
              <a:t>Які</a:t>
            </a:r>
            <a:r>
              <a:rPr lang="ru-RU" dirty="0"/>
              <a:t> пори року </a:t>
            </a:r>
            <a:r>
              <a:rPr lang="ru-RU" dirty="0" err="1"/>
              <a:t>зображені</a:t>
            </a:r>
            <a:r>
              <a:rPr lang="ru-RU" dirty="0"/>
              <a:t> на кожному з них? </a:t>
            </a:r>
            <a:r>
              <a:rPr lang="ru-RU" dirty="0" err="1"/>
              <a:t>Доведіть</a:t>
            </a:r>
            <a:r>
              <a:rPr lang="ru-RU" dirty="0"/>
              <a:t> свою думку.</a:t>
            </a:r>
          </a:p>
          <a:p>
            <a:r>
              <a:rPr lang="ru-RU" dirty="0"/>
              <a:t>— Кого на </a:t>
            </a:r>
            <a:r>
              <a:rPr lang="ru-RU" dirty="0" err="1"/>
              <a:t>малюнках</a:t>
            </a:r>
            <a:r>
              <a:rPr lang="ru-RU" dirty="0"/>
              <a:t> 4? </a:t>
            </a:r>
          </a:p>
          <a:p>
            <a:r>
              <a:rPr lang="ru-RU" dirty="0"/>
              <a:t>— </a:t>
            </a:r>
            <a:r>
              <a:rPr lang="ru-RU" dirty="0" err="1"/>
              <a:t>Чого</a:t>
            </a:r>
            <a:r>
              <a:rPr lang="ru-RU" dirty="0"/>
              <a:t> на </a:t>
            </a:r>
            <a:r>
              <a:rPr lang="ru-RU" dirty="0" err="1"/>
              <a:t>малюнках</a:t>
            </a:r>
            <a:r>
              <a:rPr lang="ru-RU" dirty="0"/>
              <a:t> 4</a:t>
            </a:r>
            <a:r>
              <a:rPr lang="ru-RU" dirty="0" smtClean="0"/>
              <a:t>?</a:t>
            </a:r>
          </a:p>
          <a:p>
            <a:r>
              <a:rPr lang="ru-RU" dirty="0" smtClean="0"/>
              <a:t>—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множинам</a:t>
            </a:r>
            <a:r>
              <a:rPr lang="ru-RU" dirty="0"/>
              <a:t> </a:t>
            </a:r>
            <a:r>
              <a:rPr lang="ru-RU" dirty="0" err="1"/>
              <a:t>відповідають</a:t>
            </a:r>
            <a:r>
              <a:rPr lang="ru-RU" dirty="0"/>
              <a:t> </a:t>
            </a:r>
            <a:r>
              <a:rPr lang="ru-RU" dirty="0" err="1"/>
              <a:t>рівності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r>
              <a:rPr lang="ru-RU" dirty="0"/>
              <a:t>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1" y="5805264"/>
            <a:ext cx="8179878" cy="4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малюнками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4437112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Розгляньте</a:t>
            </a:r>
            <a:r>
              <a:rPr lang="ru-RU" dirty="0"/>
              <a:t> </a:t>
            </a:r>
            <a:r>
              <a:rPr lang="ru-RU" dirty="0" err="1"/>
              <a:t>малюнки</a:t>
            </a:r>
            <a:r>
              <a:rPr lang="ru-RU" dirty="0"/>
              <a:t>. </a:t>
            </a:r>
            <a:r>
              <a:rPr lang="ru-RU" dirty="0" err="1"/>
              <a:t>Що</a:t>
            </a:r>
            <a:r>
              <a:rPr lang="ru-RU" dirty="0"/>
              <a:t> в них </a:t>
            </a:r>
            <a:r>
              <a:rPr lang="ru-RU" dirty="0" err="1"/>
              <a:t>спільного</a:t>
            </a:r>
            <a:r>
              <a:rPr lang="ru-RU" dirty="0"/>
              <a:t>?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відмінного</a:t>
            </a:r>
            <a:r>
              <a:rPr lang="ru-RU" dirty="0"/>
              <a:t>? </a:t>
            </a:r>
            <a:r>
              <a:rPr lang="ru-RU" dirty="0" err="1"/>
              <a:t>Які</a:t>
            </a:r>
            <a:r>
              <a:rPr lang="ru-RU" dirty="0"/>
              <a:t> пори року </a:t>
            </a:r>
            <a:r>
              <a:rPr lang="ru-RU" dirty="0" err="1"/>
              <a:t>зображені</a:t>
            </a:r>
            <a:r>
              <a:rPr lang="ru-RU" dirty="0"/>
              <a:t> на кожному з них? </a:t>
            </a:r>
            <a:r>
              <a:rPr lang="ru-RU" dirty="0" err="1"/>
              <a:t>Доведіть</a:t>
            </a:r>
            <a:r>
              <a:rPr lang="ru-RU" dirty="0"/>
              <a:t> свою думку.</a:t>
            </a:r>
          </a:p>
          <a:p>
            <a:r>
              <a:rPr lang="ru-RU" dirty="0"/>
              <a:t>— Кого на </a:t>
            </a:r>
            <a:r>
              <a:rPr lang="ru-RU" dirty="0" err="1"/>
              <a:t>малюнках</a:t>
            </a:r>
            <a:r>
              <a:rPr lang="ru-RU" dirty="0"/>
              <a:t> 4? </a:t>
            </a:r>
          </a:p>
          <a:p>
            <a:r>
              <a:rPr lang="ru-RU" dirty="0"/>
              <a:t>— </a:t>
            </a:r>
            <a:r>
              <a:rPr lang="ru-RU" dirty="0" err="1"/>
              <a:t>Чого</a:t>
            </a:r>
            <a:r>
              <a:rPr lang="ru-RU" dirty="0"/>
              <a:t> на </a:t>
            </a:r>
            <a:r>
              <a:rPr lang="ru-RU" dirty="0" err="1"/>
              <a:t>малюнках</a:t>
            </a:r>
            <a:r>
              <a:rPr lang="ru-RU" dirty="0"/>
              <a:t> 4</a:t>
            </a:r>
            <a:r>
              <a:rPr lang="ru-RU" dirty="0" smtClean="0"/>
              <a:t>?</a:t>
            </a:r>
          </a:p>
          <a:p>
            <a:r>
              <a:rPr lang="ru-RU" dirty="0" smtClean="0"/>
              <a:t>— </a:t>
            </a:r>
            <a:r>
              <a:rPr lang="ru-RU" dirty="0" err="1"/>
              <a:t>Яким</a:t>
            </a:r>
            <a:r>
              <a:rPr lang="ru-RU" dirty="0"/>
              <a:t> </a:t>
            </a:r>
            <a:r>
              <a:rPr lang="ru-RU" dirty="0" err="1"/>
              <a:t>множинам</a:t>
            </a:r>
            <a:r>
              <a:rPr lang="ru-RU" dirty="0"/>
              <a:t> </a:t>
            </a:r>
            <a:r>
              <a:rPr lang="ru-RU" dirty="0" err="1"/>
              <a:t>відповідають</a:t>
            </a:r>
            <a:r>
              <a:rPr lang="ru-RU" dirty="0"/>
              <a:t> </a:t>
            </a:r>
            <a:r>
              <a:rPr lang="ru-RU" dirty="0" err="1"/>
              <a:t>рівності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малюнками</a:t>
            </a:r>
            <a:r>
              <a:rPr lang="ru-RU" dirty="0"/>
              <a:t>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6" y="1484784"/>
            <a:ext cx="444904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84784"/>
            <a:ext cx="437819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1" y="5914440"/>
            <a:ext cx="8179878" cy="4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2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Будиночок</a:t>
            </a:r>
            <a:r>
              <a:rPr lang="ru-RU" dirty="0" smtClean="0"/>
              <a:t> числа </a:t>
            </a:r>
            <a:r>
              <a:rPr lang="ru-RU" dirty="0"/>
              <a:t>4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412777"/>
            <a:ext cx="5328592" cy="3240360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мешканці</a:t>
            </a:r>
            <a:r>
              <a:rPr lang="ru-RU" dirty="0"/>
              <a:t> </a:t>
            </a:r>
            <a:r>
              <a:rPr lang="ru-RU" dirty="0" err="1"/>
              <a:t>живуть</a:t>
            </a:r>
            <a:r>
              <a:rPr lang="ru-RU" dirty="0"/>
              <a:t> на кожному </a:t>
            </a:r>
            <a:r>
              <a:rPr lang="ru-RU" dirty="0" err="1" smtClean="0"/>
              <a:t>поверсі</a:t>
            </a:r>
            <a:r>
              <a:rPr lang="ru-RU" dirty="0" smtClean="0"/>
              <a:t> </a:t>
            </a:r>
            <a:r>
              <a:rPr lang="ru-RU" dirty="0" err="1" smtClean="0"/>
              <a:t>будиночка</a:t>
            </a:r>
            <a:r>
              <a:rPr lang="ru-RU" dirty="0" smtClean="0"/>
              <a:t>? </a:t>
            </a:r>
            <a:r>
              <a:rPr lang="ru-RU" dirty="0" err="1"/>
              <a:t>Поясніть</a:t>
            </a:r>
            <a:r>
              <a:rPr lang="ru-RU" dirty="0"/>
              <a:t>.</a:t>
            </a:r>
          </a:p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/>
              <a:t>числа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вставити</a:t>
            </a:r>
            <a:r>
              <a:rPr lang="ru-RU" dirty="0"/>
              <a:t> у </a:t>
            </a:r>
            <a:r>
              <a:rPr lang="ru-RU" dirty="0" err="1"/>
              <a:t>рівності</a:t>
            </a:r>
            <a:r>
              <a:rPr lang="ru-RU" dirty="0"/>
              <a:t>? </a:t>
            </a:r>
            <a:r>
              <a:rPr lang="ru-RU" dirty="0" err="1"/>
              <a:t>Знайдіть</a:t>
            </a:r>
            <a:r>
              <a:rPr lang="ru-RU" dirty="0"/>
              <a:t> </a:t>
            </a:r>
            <a:r>
              <a:rPr lang="ru-RU" dirty="0" err="1"/>
              <a:t>підказки</a:t>
            </a:r>
            <a:r>
              <a:rPr lang="ru-RU" dirty="0"/>
              <a:t> в </a:t>
            </a:r>
            <a:r>
              <a:rPr lang="ru-RU" dirty="0" err="1"/>
              <a:t>будиночку</a:t>
            </a:r>
            <a:r>
              <a:rPr lang="ru-RU" dirty="0"/>
              <a:t> числа 4.</a:t>
            </a:r>
          </a:p>
          <a:p>
            <a:r>
              <a:rPr lang="ru-RU" dirty="0" smtClean="0"/>
              <a:t>Прочитайте </a:t>
            </a:r>
            <a:r>
              <a:rPr lang="ru-RU" dirty="0" err="1"/>
              <a:t>отримані</a:t>
            </a:r>
            <a:r>
              <a:rPr lang="ru-RU" dirty="0"/>
              <a:t> </a:t>
            </a:r>
            <a:r>
              <a:rPr lang="ru-RU" dirty="0" err="1"/>
              <a:t>рівності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340768"/>
            <a:ext cx="3060164" cy="299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8839"/>
            <a:ext cx="8712968" cy="190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3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Завдання</a:t>
            </a:r>
            <a:r>
              <a:rPr lang="ru-RU" dirty="0" smtClean="0"/>
              <a:t> </a:t>
            </a:r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/>
              <a:t>Плюса </a:t>
            </a:r>
            <a:r>
              <a:rPr lang="ru-RU" dirty="0" err="1"/>
              <a:t>Плюсовича</a:t>
            </a:r>
            <a:r>
              <a:rPr lang="ru-RU" dirty="0"/>
              <a:t> і </a:t>
            </a:r>
            <a:r>
              <a:rPr lang="ru-RU" dirty="0" err="1"/>
              <a:t>Мінуса</a:t>
            </a:r>
            <a:r>
              <a:rPr lang="ru-RU" dirty="0"/>
              <a:t> </a:t>
            </a:r>
            <a:r>
              <a:rPr lang="ru-RU" dirty="0" err="1"/>
              <a:t>Мінусовича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680520" cy="29089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було</a:t>
            </a:r>
            <a:r>
              <a:rPr lang="ru-RU" dirty="0"/>
              <a:t>?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Яке </a:t>
            </a:r>
            <a:r>
              <a:rPr lang="ru-RU" dirty="0"/>
              <a:t>стало?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Збільшилося</a:t>
            </a:r>
            <a:r>
              <a:rPr lang="ru-RU" dirty="0" smtClean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зменшилося</a:t>
            </a:r>
            <a:r>
              <a:rPr lang="ru-RU" dirty="0"/>
              <a:t> число? 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/>
              <a:t>знаки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вставити</a:t>
            </a:r>
            <a:r>
              <a:rPr lang="ru-RU" dirty="0"/>
              <a:t>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2"/>
            <a:ext cx="3456384" cy="2901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9" y="4581127"/>
            <a:ext cx="8784976" cy="6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0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/>
          </a:bodyPr>
          <a:lstStyle/>
          <a:p>
            <a:pPr marL="0" indent="0"/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Іринка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Оленка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мають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однаковий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зріст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Оленка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вища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Катрусю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Тетянка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вища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Іринку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дівчат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вища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Тетянка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Катруся</a:t>
            </a:r>
            <a:r>
              <a:rPr lang="ru-RU" sz="2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05"/>
          <a:stretch/>
        </p:blipFill>
        <p:spPr>
          <a:xfrm>
            <a:off x="155998" y="1470748"/>
            <a:ext cx="1752521" cy="3040959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0" y="4581128"/>
            <a:ext cx="9144000" cy="21210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/>
              <a:t>зріст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Оленка</a:t>
            </a:r>
            <a:r>
              <a:rPr lang="ru-RU" dirty="0"/>
              <a:t> і </a:t>
            </a:r>
            <a:r>
              <a:rPr lang="ru-RU" dirty="0" err="1"/>
              <a:t>Іринка</a:t>
            </a:r>
            <a:r>
              <a:rPr lang="ru-RU" dirty="0"/>
              <a:t>?</a:t>
            </a:r>
          </a:p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/>
              <a:t>Оленка</a:t>
            </a:r>
            <a:r>
              <a:rPr lang="ru-RU" dirty="0"/>
              <a:t> </a:t>
            </a:r>
            <a:r>
              <a:rPr lang="ru-RU" dirty="0" err="1"/>
              <a:t>вища</a:t>
            </a:r>
            <a:r>
              <a:rPr lang="ru-RU" dirty="0"/>
              <a:t> за </a:t>
            </a:r>
            <a:r>
              <a:rPr lang="ru-RU" dirty="0" err="1"/>
              <a:t>Катрусю</a:t>
            </a:r>
            <a:r>
              <a:rPr lang="ru-RU" dirty="0"/>
              <a:t>, то </a:t>
            </a:r>
            <a:r>
              <a:rPr lang="ru-RU" dirty="0" err="1"/>
              <a:t>Катруся</a:t>
            </a:r>
            <a:r>
              <a:rPr lang="ru-RU" dirty="0"/>
              <a:t> ... за ... і ...</a:t>
            </a:r>
          </a:p>
          <a:p>
            <a:r>
              <a:rPr lang="ru-RU" dirty="0" err="1" smtClean="0"/>
              <a:t>Хто</a:t>
            </a:r>
            <a:r>
              <a:rPr lang="ru-RU" dirty="0" smtClean="0"/>
              <a:t> </a:t>
            </a:r>
            <a:r>
              <a:rPr lang="ru-RU" dirty="0"/>
              <a:t>з </a:t>
            </a:r>
            <a:r>
              <a:rPr lang="ru-RU" dirty="0" err="1"/>
              <a:t>дівчат</a:t>
            </a:r>
            <a:r>
              <a:rPr lang="ru-RU" dirty="0"/>
              <a:t> </a:t>
            </a:r>
            <a:r>
              <a:rPr lang="ru-RU" dirty="0" err="1"/>
              <a:t>вище</a:t>
            </a:r>
            <a:r>
              <a:rPr lang="ru-RU" dirty="0"/>
              <a:t> — </a:t>
            </a:r>
            <a:r>
              <a:rPr lang="ru-RU" dirty="0" err="1"/>
              <a:t>Тетянка</a:t>
            </a:r>
            <a:r>
              <a:rPr lang="ru-RU" dirty="0" smtClean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Катруся</a:t>
            </a:r>
            <a:r>
              <a:rPr lang="ru-RU" dirty="0"/>
              <a:t>?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найвищий</a:t>
            </a:r>
            <a:r>
              <a:rPr lang="ru-RU" dirty="0"/>
              <a:t>?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найнижчий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97" y="1052736"/>
            <a:ext cx="1773093" cy="36450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44824"/>
            <a:ext cx="2743206" cy="2743206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05"/>
          <a:stretch/>
        </p:blipFill>
        <p:spPr>
          <a:xfrm flipH="1">
            <a:off x="4499992" y="1470748"/>
            <a:ext cx="1704027" cy="295681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557513" y="3244334"/>
            <a:ext cx="844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Іринка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046534" y="3244334"/>
            <a:ext cx="90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Оленка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475865" y="3933056"/>
            <a:ext cx="969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Катруся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668344" y="3216427"/>
            <a:ext cx="956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Тетянка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83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3275856" y="5589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Увімкнути відео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 «Лісові ягоди»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968552" cy="964704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Розкладіть</a:t>
            </a:r>
            <a:r>
              <a:rPr lang="ru-RU" dirty="0"/>
              <a:t> </a:t>
            </a:r>
            <a:r>
              <a:rPr lang="ru-RU" dirty="0" err="1"/>
              <a:t>лісові</a:t>
            </a:r>
            <a:r>
              <a:rPr lang="ru-RU" dirty="0"/>
              <a:t> </a:t>
            </a:r>
            <a:r>
              <a:rPr lang="ru-RU" dirty="0" err="1"/>
              <a:t>ягідки</a:t>
            </a:r>
            <a:r>
              <a:rPr lang="ru-RU" dirty="0"/>
              <a:t> </a:t>
            </a:r>
            <a:r>
              <a:rPr lang="ru-RU" dirty="0" err="1"/>
              <a:t>по-різному</a:t>
            </a:r>
            <a:r>
              <a:rPr lang="ru-RU" dirty="0"/>
              <a:t> в </a:t>
            </a:r>
            <a:r>
              <a:rPr lang="ru-RU" dirty="0" err="1"/>
              <a:t>кошики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72166"/>
            <a:ext cx="4038600" cy="4182031"/>
          </a:xfrm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970444251"/>
              </p:ext>
            </p:extLst>
          </p:nvPr>
        </p:nvGraphicFramePr>
        <p:xfrm>
          <a:off x="107504" y="2564904"/>
          <a:ext cx="410445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44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 числа 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Склад числа 2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670851"/>
            <a:ext cx="4040188" cy="295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/>
              <a:t>Склад числа 3</a:t>
            </a:r>
            <a:endParaRPr lang="ru-RU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2666610"/>
            <a:ext cx="4041775" cy="296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6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 числа 4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038600" cy="295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384376" cy="253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24461"/>
            <a:ext cx="3384376" cy="253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2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uk-UA" dirty="0" smtClean="0"/>
              <a:t>Склад числа 4</a:t>
            </a:r>
            <a:endParaRPr lang="uk-UA" dirty="0"/>
          </a:p>
        </p:txBody>
      </p:sp>
      <p:pic>
        <p:nvPicPr>
          <p:cNvPr id="5123" name="Picture 2" descr="C:\Users\Rossingnol\Desktop\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1412875"/>
            <a:ext cx="3887788" cy="5040313"/>
          </a:xfrm>
          <a:noFill/>
        </p:spPr>
      </p:pic>
      <p:sp>
        <p:nvSpPr>
          <p:cNvPr id="6" name="Oval 42"/>
          <p:cNvSpPr>
            <a:spLocks noChangeArrowheads="1"/>
          </p:cNvSpPr>
          <p:nvPr/>
        </p:nvSpPr>
        <p:spPr bwMode="auto">
          <a:xfrm>
            <a:off x="3635375" y="1773238"/>
            <a:ext cx="1368425" cy="1368425"/>
          </a:xfrm>
          <a:prstGeom prst="ellipse">
            <a:avLst/>
          </a:prstGeom>
          <a:solidFill>
            <a:srgbClr val="F676E4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FFFF99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ru-RU" sz="4000" b="1" dirty="0"/>
              <a:t>2</a:t>
            </a:r>
          </a:p>
        </p:txBody>
      </p:sp>
      <p:sp>
        <p:nvSpPr>
          <p:cNvPr id="7" name="Oval 39"/>
          <p:cNvSpPr>
            <a:spLocks noChangeArrowheads="1"/>
          </p:cNvSpPr>
          <p:nvPr/>
        </p:nvSpPr>
        <p:spPr bwMode="auto">
          <a:xfrm>
            <a:off x="2411413" y="1844675"/>
            <a:ext cx="1223962" cy="1223963"/>
          </a:xfrm>
          <a:prstGeom prst="ellipse">
            <a:avLst/>
          </a:prstGeom>
          <a:solidFill>
            <a:srgbClr val="B3FFB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FFFF99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ru-RU" sz="4000" b="1" dirty="0"/>
              <a:t>2</a:t>
            </a:r>
          </a:p>
        </p:txBody>
      </p:sp>
      <p:sp>
        <p:nvSpPr>
          <p:cNvPr id="8" name="Oval 39"/>
          <p:cNvSpPr>
            <a:spLocks noChangeArrowheads="1"/>
          </p:cNvSpPr>
          <p:nvPr/>
        </p:nvSpPr>
        <p:spPr bwMode="auto">
          <a:xfrm>
            <a:off x="468313" y="3716338"/>
            <a:ext cx="1223962" cy="1152525"/>
          </a:xfrm>
          <a:prstGeom prst="ellipse">
            <a:avLst/>
          </a:prstGeom>
          <a:solidFill>
            <a:srgbClr val="B3FFB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FFFF99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ru-RU" sz="4000" b="1" dirty="0"/>
              <a:t>1</a:t>
            </a:r>
          </a:p>
        </p:txBody>
      </p:sp>
      <p:sp>
        <p:nvSpPr>
          <p:cNvPr id="9" name="Oval 41"/>
          <p:cNvSpPr>
            <a:spLocks noChangeArrowheads="1"/>
          </p:cNvSpPr>
          <p:nvPr/>
        </p:nvSpPr>
        <p:spPr bwMode="auto">
          <a:xfrm>
            <a:off x="1763713" y="3716338"/>
            <a:ext cx="1223962" cy="12239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FFFF99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ru-RU" sz="4000" b="1" dirty="0"/>
              <a:t>3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5795963" y="3573463"/>
            <a:ext cx="1296987" cy="1368425"/>
          </a:xfrm>
          <a:prstGeom prst="ellipse">
            <a:avLst/>
          </a:prstGeom>
          <a:solidFill>
            <a:srgbClr val="F676E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uk-UA" altLang="ru-RU" sz="4000" b="1"/>
              <a:t>3</a:t>
            </a: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7164388" y="3573463"/>
            <a:ext cx="1223962" cy="1295400"/>
          </a:xfrm>
          <a:prstGeom prst="ellipse">
            <a:avLst/>
          </a:prstGeom>
          <a:solidFill>
            <a:srgbClr val="87AEF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FFFF99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ru-RU" sz="4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2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клад числа 4. 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Доповнення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рівностей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числами та знаками.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цифр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uk-UA" dirty="0" smtClean="0"/>
              <a:t>1</a:t>
            </a:r>
            <a:r>
              <a:rPr lang="en-US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29112"/>
            <a:ext cx="1561905" cy="210839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uk-UA" dirty="0" smtClean="0"/>
              <a:t>Ведмедик-ласунчик</a:t>
            </a:r>
            <a:endParaRPr lang="uk-UA" dirty="0"/>
          </a:p>
        </p:txBody>
      </p:sp>
      <p:sp>
        <p:nvSpPr>
          <p:cNvPr id="7171" name="Содержимое 2"/>
          <p:cNvSpPr>
            <a:spLocks noGrp="1"/>
          </p:cNvSpPr>
          <p:nvPr>
            <p:ph idx="1"/>
          </p:nvPr>
        </p:nvSpPr>
        <p:spPr>
          <a:xfrm>
            <a:off x="179512" y="1412777"/>
            <a:ext cx="8507288" cy="1584175"/>
          </a:xfrm>
        </p:spPr>
        <p:txBody>
          <a:bodyPr>
            <a:normAutofit lnSpcReduction="10000"/>
          </a:bodyPr>
          <a:lstStyle/>
          <a:p>
            <a:pPr marL="0" indent="360363">
              <a:buFont typeface="Arial" charset="0"/>
              <a:buNone/>
            </a:pPr>
            <a:r>
              <a:rPr lang="uk-UA" altLang="ru-RU" sz="4400" b="1" dirty="0" smtClean="0">
                <a:latin typeface="Arial" charset="0"/>
                <a:cs typeface="Arial" charset="0"/>
              </a:rPr>
              <a:t> </a:t>
            </a:r>
            <a:r>
              <a:rPr lang="uk-UA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ведмедика було 3 банки меду. Зайчик приніс йому ще 1 банку. Скільки банок меду стало у ведмедика?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23091" y="2924944"/>
            <a:ext cx="5289144" cy="15843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+ 1 = 4</a:t>
            </a:r>
            <a:endParaRPr lang="uk-UA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3" name="Picture 5" descr="C:\Users\Rossingnol\Desktop\multyashki-222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492375"/>
            <a:ext cx="3060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5" y="4707122"/>
            <a:ext cx="1326293" cy="18733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72" y="5324712"/>
            <a:ext cx="813853" cy="11495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94" y="5308352"/>
            <a:ext cx="673881" cy="9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uk-UA" dirty="0" smtClean="0"/>
              <a:t>Загадкові курчатка</a:t>
            </a:r>
            <a:endParaRPr lang="uk-UA" dirty="0"/>
          </a:p>
        </p:txBody>
      </p:sp>
      <p:sp>
        <p:nvSpPr>
          <p:cNvPr id="8195" name="Содержимое 2"/>
          <p:cNvSpPr>
            <a:spLocks noGrp="1"/>
          </p:cNvSpPr>
          <p:nvPr>
            <p:ph idx="1"/>
          </p:nvPr>
        </p:nvSpPr>
        <p:spPr>
          <a:xfrm>
            <a:off x="457200" y="1556791"/>
            <a:ext cx="8229600" cy="872481"/>
          </a:xfrm>
        </p:spPr>
        <p:txBody>
          <a:bodyPr/>
          <a:lstStyle/>
          <a:p>
            <a:pPr marL="0" indent="361950">
              <a:buFont typeface="Arial" charset="0"/>
              <a:buNone/>
            </a:pP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подвір</a:t>
            </a:r>
            <a:r>
              <a:rPr lang="en-US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ї бігало 2 півника, а курочок на 2 більше. Скільки 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курочок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бігало на подвір</a:t>
            </a:r>
            <a:r>
              <a:rPr lang="en-US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ї?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187450" y="4753769"/>
            <a:ext cx="6553200" cy="12969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+ 2 = 4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34" y="2276872"/>
            <a:ext cx="1677864" cy="20497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429272"/>
            <a:ext cx="1677864" cy="20497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77" y="2789775"/>
            <a:ext cx="1304996" cy="16892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3368" y="3042424"/>
            <a:ext cx="1304996" cy="16892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86424"/>
            <a:ext cx="1039245" cy="13452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11" y="3617616"/>
            <a:ext cx="1039245" cy="13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0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uk-UA" dirty="0" smtClean="0"/>
              <a:t>Ну і </a:t>
            </a:r>
            <a:r>
              <a:rPr lang="uk-UA" dirty="0" err="1" smtClean="0"/>
              <a:t>Карлсон</a:t>
            </a:r>
            <a:r>
              <a:rPr lang="uk-UA" dirty="0" smtClean="0"/>
              <a:t>!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556791"/>
            <a:ext cx="5033823" cy="936105"/>
          </a:xfrm>
        </p:spPr>
        <p:txBody>
          <a:bodyPr>
            <a:normAutofit fontScale="92500" lnSpcReduction="20000"/>
          </a:bodyPr>
          <a:lstStyle/>
          <a:p>
            <a:pPr marL="0" indent="361950">
              <a:buFont typeface="Arial" charset="0"/>
              <a:buNone/>
            </a:pP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alt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Карлсона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було 4 </a:t>
            </a:r>
            <a:r>
              <a:rPr lang="uk-UA" alt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плюшки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він з</a:t>
            </a:r>
            <a:r>
              <a:rPr lang="en-US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їв. Скільки </a:t>
            </a:r>
            <a:r>
              <a:rPr lang="uk-UA" alt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плюшок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залишилося у </a:t>
            </a:r>
            <a:r>
              <a:rPr lang="uk-UA" alt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Карлсона</a:t>
            </a:r>
            <a:r>
              <a:rPr lang="uk-UA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7783" y="4309467"/>
            <a:ext cx="5976665" cy="19446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uk-UA" sz="9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– </a:t>
            </a:r>
            <a:r>
              <a:rPr lang="uk-UA" sz="9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uk-UA" sz="9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uk-UA" sz="9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uk-UA" sz="9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35" y="1124744"/>
            <a:ext cx="3965342" cy="48691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30000" r="35515" b="38889"/>
          <a:stretch/>
        </p:blipFill>
        <p:spPr>
          <a:xfrm>
            <a:off x="0" y="2522774"/>
            <a:ext cx="1332757" cy="10816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30000" r="35515" b="38889"/>
          <a:stretch/>
        </p:blipFill>
        <p:spPr>
          <a:xfrm>
            <a:off x="818778" y="2522774"/>
            <a:ext cx="1332757" cy="10816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30000" r="35515" b="38889"/>
          <a:stretch/>
        </p:blipFill>
        <p:spPr>
          <a:xfrm>
            <a:off x="157783" y="3117306"/>
            <a:ext cx="1332757" cy="10816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30000" r="35515" b="38889"/>
          <a:stretch/>
        </p:blipFill>
        <p:spPr>
          <a:xfrm>
            <a:off x="1043608" y="3072312"/>
            <a:ext cx="1332757" cy="10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«Конкурс </a:t>
            </a:r>
            <a:r>
              <a:rPr lang="ru-RU" dirty="0" err="1"/>
              <a:t>красунь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1" y="1600201"/>
            <a:ext cx="4968553" cy="2332856"/>
          </a:xfrm>
        </p:spPr>
        <p:txBody>
          <a:bodyPr>
            <a:normAutofit/>
          </a:bodyPr>
          <a:lstStyle/>
          <a:p>
            <a:r>
              <a:rPr lang="ru-RU" dirty="0" err="1" smtClean="0"/>
              <a:t>Запишіть</a:t>
            </a:r>
            <a:r>
              <a:rPr lang="ru-RU" dirty="0" smtClean="0"/>
              <a:t> </a:t>
            </a:r>
            <a:r>
              <a:rPr lang="ru-RU" dirty="0"/>
              <a:t>ряд чисел </a:t>
            </a:r>
            <a:r>
              <a:rPr lang="ru-RU" dirty="0" err="1"/>
              <a:t>від</a:t>
            </a:r>
            <a:r>
              <a:rPr lang="ru-RU" dirty="0"/>
              <a:t> 1 до 4.</a:t>
            </a:r>
          </a:p>
          <a:p>
            <a:r>
              <a:rPr lang="ru-RU" dirty="0" err="1" smtClean="0"/>
              <a:t>Визначте</a:t>
            </a:r>
            <a:r>
              <a:rPr lang="ru-RU" dirty="0" smtClean="0"/>
              <a:t> цифру</a:t>
            </a:r>
            <a:r>
              <a:rPr lang="ru-RU" dirty="0"/>
              <a:t>, яка написана </a:t>
            </a:r>
            <a:r>
              <a:rPr lang="ru-RU" dirty="0" err="1"/>
              <a:t>краще</a:t>
            </a:r>
            <a:r>
              <a:rPr lang="ru-RU" dirty="0"/>
              <a:t> за </a:t>
            </a:r>
            <a:r>
              <a:rPr lang="ru-RU" dirty="0" err="1"/>
              <a:t>всіх</a:t>
            </a:r>
            <a:r>
              <a:rPr lang="ru-RU" dirty="0"/>
              <a:t>. </a:t>
            </a:r>
            <a:r>
              <a:rPr lang="ru-RU" dirty="0" err="1"/>
              <a:t>Цю</a:t>
            </a:r>
            <a:r>
              <a:rPr lang="ru-RU" dirty="0"/>
              <a:t> цифру </a:t>
            </a:r>
            <a:r>
              <a:rPr lang="ru-RU" dirty="0" err="1"/>
              <a:t>позначають</a:t>
            </a:r>
            <a:r>
              <a:rPr lang="ru-RU" dirty="0"/>
              <a:t> короною.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05064"/>
            <a:ext cx="2232248" cy="1129237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84784"/>
            <a:ext cx="3881003" cy="443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4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1920" y="1600200"/>
            <a:ext cx="4834880" cy="4525963"/>
          </a:xfrm>
        </p:spPr>
        <p:txBody>
          <a:bodyPr/>
          <a:lstStyle/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/>
              <a:t>нового </a:t>
            </a:r>
            <a:r>
              <a:rPr lang="ru-RU" dirty="0" err="1"/>
              <a:t>дізналися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Чого</a:t>
            </a:r>
            <a:r>
              <a:rPr lang="ru-RU" dirty="0" smtClean="0"/>
              <a:t> </a:t>
            </a:r>
            <a:r>
              <a:rPr lang="ru-RU" dirty="0" err="1"/>
              <a:t>навчилися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сподобалося</a:t>
            </a:r>
            <a:r>
              <a:rPr lang="ru-RU" dirty="0"/>
              <a:t>?</a:t>
            </a:r>
          </a:p>
          <a:p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здалося</a:t>
            </a:r>
            <a:r>
              <a:rPr lang="ru-RU" dirty="0"/>
              <a:t> </a:t>
            </a:r>
            <a:r>
              <a:rPr lang="ru-RU" dirty="0" err="1"/>
              <a:t>складним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Девіз уроку</a:t>
            </a:r>
            <a:endParaRPr lang="ru-RU" altLang="ru-RU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68761"/>
            <a:ext cx="8229600" cy="1008112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uk-UA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Будьте уважні і у вас все вийде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Font typeface="Wingdings" pitchFamily="2" charset="2"/>
              <a:buNone/>
            </a:pPr>
            <a:endParaRPr lang="ru-RU" altLang="ru-RU" sz="6000" b="1" dirty="0" smtClean="0">
              <a:solidFill>
                <a:srgbClr val="800000"/>
              </a:solidFill>
            </a:endParaRPr>
          </a:p>
        </p:txBody>
      </p:sp>
      <p:pic>
        <p:nvPicPr>
          <p:cNvPr id="5124" name="Picture 4" descr="17bbf138aa3cf86a3dcc93d0b975cbfc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04" y="2204864"/>
            <a:ext cx="5589811" cy="43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85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1"/>
          <p:cNvSpPr txBox="1">
            <a:spLocks noChangeArrowheads="1"/>
          </p:cNvSpPr>
          <p:nvPr/>
        </p:nvSpPr>
        <p:spPr bwMode="auto">
          <a:xfrm>
            <a:off x="285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363" name="TextBox 13"/>
          <p:cNvSpPr txBox="1">
            <a:spLocks noChangeArrowheads="1"/>
          </p:cNvSpPr>
          <p:nvPr/>
        </p:nvSpPr>
        <p:spPr bwMode="auto">
          <a:xfrm>
            <a:off x="1071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364" name="TextBox 14"/>
          <p:cNvSpPr txBox="1">
            <a:spLocks noChangeArrowheads="1"/>
          </p:cNvSpPr>
          <p:nvPr/>
        </p:nvSpPr>
        <p:spPr bwMode="auto">
          <a:xfrm>
            <a:off x="1857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365" name="TextBox 15"/>
          <p:cNvSpPr txBox="1">
            <a:spLocks noChangeArrowheads="1"/>
          </p:cNvSpPr>
          <p:nvPr/>
        </p:nvSpPr>
        <p:spPr bwMode="auto">
          <a:xfrm>
            <a:off x="257175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366" name="TextBox 16"/>
          <p:cNvSpPr txBox="1">
            <a:spLocks noChangeArrowheads="1"/>
          </p:cNvSpPr>
          <p:nvPr/>
        </p:nvSpPr>
        <p:spPr bwMode="auto">
          <a:xfrm>
            <a:off x="335756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5</a:t>
            </a:r>
          </a:p>
        </p:txBody>
      </p:sp>
      <p:sp>
        <p:nvSpPr>
          <p:cNvPr id="15367" name="TextBox 17"/>
          <p:cNvSpPr txBox="1">
            <a:spLocks noChangeArrowheads="1"/>
          </p:cNvSpPr>
          <p:nvPr/>
        </p:nvSpPr>
        <p:spPr bwMode="auto">
          <a:xfrm>
            <a:off x="4143375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6</a:t>
            </a:r>
          </a:p>
        </p:txBody>
      </p:sp>
      <p:sp>
        <p:nvSpPr>
          <p:cNvPr id="15368" name="TextBox 18"/>
          <p:cNvSpPr txBox="1">
            <a:spLocks noChangeArrowheads="1"/>
          </p:cNvSpPr>
          <p:nvPr/>
        </p:nvSpPr>
        <p:spPr bwMode="auto">
          <a:xfrm>
            <a:off x="4929188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7</a:t>
            </a:r>
          </a:p>
        </p:txBody>
      </p:sp>
      <p:sp>
        <p:nvSpPr>
          <p:cNvPr id="15369" name="TextBox 19"/>
          <p:cNvSpPr txBox="1">
            <a:spLocks noChangeArrowheads="1"/>
          </p:cNvSpPr>
          <p:nvPr/>
        </p:nvSpPr>
        <p:spPr bwMode="auto">
          <a:xfrm>
            <a:off x="5715000" y="2428875"/>
            <a:ext cx="642938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8</a:t>
            </a:r>
          </a:p>
        </p:txBody>
      </p:sp>
      <p:sp>
        <p:nvSpPr>
          <p:cNvPr id="15370" name="TextBox 20"/>
          <p:cNvSpPr txBox="1">
            <a:spLocks noChangeArrowheads="1"/>
          </p:cNvSpPr>
          <p:nvPr/>
        </p:nvSpPr>
        <p:spPr bwMode="auto">
          <a:xfrm>
            <a:off x="6500813" y="2428875"/>
            <a:ext cx="642937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9</a:t>
            </a:r>
          </a:p>
        </p:txBody>
      </p:sp>
      <p:sp>
        <p:nvSpPr>
          <p:cNvPr id="15371" name="TextBox 21"/>
          <p:cNvSpPr txBox="1">
            <a:spLocks noChangeArrowheads="1"/>
          </p:cNvSpPr>
          <p:nvPr/>
        </p:nvSpPr>
        <p:spPr bwMode="auto">
          <a:xfrm>
            <a:off x="7358063" y="2428875"/>
            <a:ext cx="1285875" cy="1108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sz="6600" b="1"/>
              <a:t>10</a:t>
            </a:r>
          </a:p>
        </p:txBody>
      </p:sp>
      <p:pic>
        <p:nvPicPr>
          <p:cNvPr id="15372" name="Picture 4" descr="17bbf138aa3cf86a3dcc93d0b975cbf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73" y="3539078"/>
            <a:ext cx="3000374" cy="29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Які цифри ми вже вивчили!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176 L -0.1915 0.04027 C -0.23177 0.0537 -0.29184 0.06088 -0.35417 0.06088 C -0.42552 0.06088 -0.48282 0.0537 -0.52309 0.04027 L -0.71372 -0.017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94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«Не </a:t>
            </a:r>
            <a:r>
              <a:rPr lang="ru-RU" dirty="0" err="1">
                <a:effectLst/>
              </a:rPr>
              <a:t>позіхай</a:t>
            </a:r>
            <a:r>
              <a:rPr lang="ru-RU" dirty="0">
                <a:effectLst/>
              </a:rPr>
              <a:t>, </a:t>
            </a:r>
            <a:r>
              <a:rPr lang="ru-RU" dirty="0" err="1">
                <a:effectLst/>
              </a:rPr>
              <a:t>продовжуй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 «День – ніч»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18" b="69240"/>
          <a:stretch/>
        </p:blipFill>
        <p:spPr>
          <a:xfrm>
            <a:off x="16409" y="1124744"/>
            <a:ext cx="1853132" cy="1665651"/>
          </a:xfrm>
        </p:spPr>
      </p:pic>
      <p:sp>
        <p:nvSpPr>
          <p:cNvPr id="3" name="Прямоугольник 2"/>
          <p:cNvSpPr/>
          <p:nvPr/>
        </p:nvSpPr>
        <p:spPr>
          <a:xfrm>
            <a:off x="3203848" y="4941168"/>
            <a:ext cx="572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Ніч</a:t>
            </a:r>
            <a:r>
              <a:rPr lang="ru-RU" dirty="0"/>
              <a:t>» — </a:t>
            </a:r>
            <a:r>
              <a:rPr lang="ru-RU" dirty="0" err="1"/>
              <a:t>діти</a:t>
            </a:r>
            <a:r>
              <a:rPr lang="ru-RU" dirty="0"/>
              <a:t> </a:t>
            </a:r>
            <a:r>
              <a:rPr lang="ru-RU" dirty="0" err="1"/>
              <a:t>заплющують</a:t>
            </a:r>
            <a:r>
              <a:rPr lang="ru-RU" dirty="0"/>
              <a:t> </a:t>
            </a:r>
            <a:r>
              <a:rPr lang="ru-RU" dirty="0" err="1"/>
              <a:t>очі</a:t>
            </a:r>
            <a:r>
              <a:rPr lang="ru-RU" dirty="0"/>
              <a:t>.</a:t>
            </a:r>
          </a:p>
          <a:p>
            <a:r>
              <a:rPr lang="ru-RU" dirty="0"/>
              <a:t>«День» — </a:t>
            </a:r>
            <a:r>
              <a:rPr lang="ru-RU" dirty="0" err="1"/>
              <a:t>розплющують</a:t>
            </a:r>
            <a:r>
              <a:rPr lang="ru-RU" dirty="0"/>
              <a:t> </a:t>
            </a:r>
            <a:r>
              <a:rPr lang="ru-RU" dirty="0" err="1"/>
              <a:t>очі</a:t>
            </a:r>
            <a:r>
              <a:rPr lang="ru-RU" dirty="0"/>
              <a:t> і </a:t>
            </a:r>
            <a:r>
              <a:rPr lang="ru-RU" dirty="0" err="1"/>
              <a:t>говорять</a:t>
            </a:r>
            <a:r>
              <a:rPr lang="ru-RU" dirty="0"/>
              <a:t>, яка цифра </a:t>
            </a:r>
            <a:r>
              <a:rPr lang="ru-RU" dirty="0" err="1"/>
              <a:t>зникла</a:t>
            </a:r>
            <a:r>
              <a:rPr lang="ru-RU" dirty="0"/>
              <a:t>.</a:t>
            </a:r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9" r="51391" b="68537"/>
          <a:stretch/>
        </p:blipFill>
        <p:spPr>
          <a:xfrm>
            <a:off x="1780059" y="1201985"/>
            <a:ext cx="1914526" cy="1703751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9" r="28664" b="68537"/>
          <a:stretch/>
        </p:blipFill>
        <p:spPr>
          <a:xfrm>
            <a:off x="3662362" y="1201985"/>
            <a:ext cx="1685925" cy="1703751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0" b="68537"/>
          <a:stretch/>
        </p:blipFill>
        <p:spPr>
          <a:xfrm>
            <a:off x="5348287" y="1124744"/>
            <a:ext cx="1907114" cy="1703751"/>
          </a:xfrm>
          <a:prstGeom prst="rect">
            <a:avLst/>
          </a:prstGeom>
        </p:spPr>
      </p:pic>
      <p:pic>
        <p:nvPicPr>
          <p:cNvPr id="8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6" r="76045" b="36347"/>
          <a:stretch/>
        </p:blipFill>
        <p:spPr>
          <a:xfrm>
            <a:off x="6732240" y="1249569"/>
            <a:ext cx="1776932" cy="1723413"/>
          </a:xfrm>
          <a:prstGeom prst="rect">
            <a:avLst/>
          </a:prstGeom>
        </p:spPr>
      </p:pic>
      <p:pic>
        <p:nvPicPr>
          <p:cNvPr id="9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6" t="32969" r="53405" b="34061"/>
          <a:stretch/>
        </p:blipFill>
        <p:spPr>
          <a:xfrm>
            <a:off x="467544" y="2784681"/>
            <a:ext cx="1508001" cy="1785326"/>
          </a:xfrm>
          <a:prstGeom prst="rect">
            <a:avLst/>
          </a:prstGeom>
        </p:spPr>
      </p:pic>
      <p:pic>
        <p:nvPicPr>
          <p:cNvPr id="10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9" t="35685" r="27764" b="31950"/>
          <a:stretch/>
        </p:blipFill>
        <p:spPr>
          <a:xfrm>
            <a:off x="1975545" y="2905736"/>
            <a:ext cx="1752600" cy="1752600"/>
          </a:xfrm>
          <a:prstGeom prst="rect">
            <a:avLst/>
          </a:prstGeom>
        </p:spPr>
      </p:pic>
      <p:pic>
        <p:nvPicPr>
          <p:cNvPr id="11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1" t="35685" r="4908" b="34061"/>
          <a:stretch/>
        </p:blipFill>
        <p:spPr>
          <a:xfrm>
            <a:off x="3629025" y="2828495"/>
            <a:ext cx="1609726" cy="1638300"/>
          </a:xfrm>
          <a:prstGeom prst="rect">
            <a:avLst/>
          </a:prstGeom>
        </p:spPr>
      </p:pic>
      <p:pic>
        <p:nvPicPr>
          <p:cNvPr id="12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0" r="76045"/>
          <a:stretch/>
        </p:blipFill>
        <p:spPr>
          <a:xfrm>
            <a:off x="5076056" y="2908597"/>
            <a:ext cx="1776932" cy="1844377"/>
          </a:xfrm>
          <a:prstGeom prst="rect">
            <a:avLst/>
          </a:prstGeom>
        </p:spPr>
      </p:pic>
      <p:pic>
        <p:nvPicPr>
          <p:cNvPr id="13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68051" r="53404"/>
          <a:stretch/>
        </p:blipFill>
        <p:spPr>
          <a:xfrm>
            <a:off x="6641976" y="3072679"/>
            <a:ext cx="1679451" cy="1730077"/>
          </a:xfrm>
          <a:prstGeom prst="rect">
            <a:avLst/>
          </a:prstGeom>
        </p:spPr>
      </p:pic>
      <p:pic>
        <p:nvPicPr>
          <p:cNvPr id="14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6" r="52418" b="68174"/>
          <a:stretch/>
        </p:blipFill>
        <p:spPr>
          <a:xfrm>
            <a:off x="611560" y="4541127"/>
            <a:ext cx="1752600" cy="1723412"/>
          </a:xfrm>
          <a:prstGeom prst="rect">
            <a:avLst/>
          </a:prstGeom>
        </p:spPr>
      </p:pic>
      <p:pic>
        <p:nvPicPr>
          <p:cNvPr id="16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18" b="69240"/>
          <a:stretch/>
        </p:blipFill>
        <p:spPr>
          <a:xfrm>
            <a:off x="1487860" y="4658336"/>
            <a:ext cx="1853132" cy="16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Мовчанка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Робота </a:t>
            </a:r>
            <a:r>
              <a:rPr lang="ru-RU" dirty="0"/>
              <a:t>з </a:t>
            </a:r>
            <a:r>
              <a:rPr lang="ru-RU" dirty="0" err="1"/>
              <a:t>цифровим</a:t>
            </a:r>
            <a:r>
              <a:rPr lang="ru-RU" dirty="0"/>
              <a:t> </a:t>
            </a:r>
            <a:r>
              <a:rPr lang="ru-RU" dirty="0" err="1"/>
              <a:t>віялом</a:t>
            </a:r>
            <a:endParaRPr lang="ru-RU" dirty="0"/>
          </a:p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2; 3.</a:t>
            </a:r>
          </a:p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попереднє</a:t>
            </a:r>
            <a:r>
              <a:rPr lang="ru-RU" dirty="0"/>
              <a:t> до числа 3; 4; 2.</a:t>
            </a:r>
          </a:p>
          <a:p>
            <a:r>
              <a:rPr lang="ru-RU" dirty="0" err="1" smtClean="0"/>
              <a:t>Покажіть</a:t>
            </a:r>
            <a:r>
              <a:rPr lang="ru-RU" dirty="0" smtClean="0"/>
              <a:t> </a:t>
            </a:r>
            <a:r>
              <a:rPr lang="ru-RU" dirty="0"/>
              <a:t>число, </a:t>
            </a:r>
            <a:r>
              <a:rPr lang="ru-RU" dirty="0" err="1"/>
              <a:t>наступне</a:t>
            </a:r>
            <a:r>
              <a:rPr lang="ru-RU" dirty="0"/>
              <a:t> до числа 2; 1; 3.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44824"/>
            <a:ext cx="40386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9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Мчаться </a:t>
            </a:r>
            <a:r>
              <a:rPr lang="ru-RU" dirty="0"/>
              <a:t>на </a:t>
            </a:r>
            <a:r>
              <a:rPr lang="ru-RU" dirty="0" err="1"/>
              <a:t>санчатах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Четверо </a:t>
            </a:r>
            <a:r>
              <a:rPr lang="ru-RU" dirty="0" err="1"/>
              <a:t>малят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Троє</a:t>
            </a:r>
            <a:r>
              <a:rPr lang="ru-RU" dirty="0"/>
              <a:t> з них — </a:t>
            </a:r>
            <a:r>
              <a:rPr lang="ru-RU" dirty="0" err="1"/>
              <a:t>дівчата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хлоп’ят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12976"/>
            <a:ext cx="3456384" cy="345638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38300"/>
            <a:ext cx="2852936" cy="2852936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16560"/>
            <a:ext cx="2304256" cy="2304256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16968"/>
            <a:ext cx="1647800" cy="16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10146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Задача</a:t>
            </a:r>
            <a:endParaRPr lang="uk-UA" dirty="0"/>
          </a:p>
        </p:txBody>
      </p:sp>
      <p:sp>
        <p:nvSpPr>
          <p:cNvPr id="6147" name="Содержимое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497388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uk-UA" altLang="ru-RU" sz="3600" b="1" smtClean="0">
                <a:latin typeface="Arial" charset="0"/>
                <a:cs typeface="Arial" charset="0"/>
              </a:rPr>
              <a:t>Ох, було у нас мороки:</a:t>
            </a:r>
          </a:p>
          <a:p>
            <a:pPr>
              <a:buFont typeface="Arial" charset="0"/>
              <a:buNone/>
            </a:pPr>
            <a:r>
              <a:rPr lang="uk-UA" altLang="ru-RU" sz="3600" b="1" smtClean="0">
                <a:latin typeface="Arial" charset="0"/>
                <a:cs typeface="Arial" charset="0"/>
              </a:rPr>
              <a:t>Посварились дві сороки.</a:t>
            </a:r>
          </a:p>
          <a:p>
            <a:pPr>
              <a:buFont typeface="Arial" charset="0"/>
              <a:buNone/>
            </a:pPr>
            <a:r>
              <a:rPr lang="uk-UA" altLang="ru-RU" sz="3600" b="1" smtClean="0">
                <a:latin typeface="Arial" charset="0"/>
                <a:cs typeface="Arial" charset="0"/>
              </a:rPr>
              <a:t>На їх шум ще дві примчало,</a:t>
            </a:r>
          </a:p>
          <a:p>
            <a:pPr>
              <a:buFont typeface="Arial" charset="0"/>
              <a:buNone/>
            </a:pPr>
            <a:r>
              <a:rPr lang="uk-UA" altLang="ru-RU" sz="3600" b="1" smtClean="0">
                <a:latin typeface="Arial" charset="0"/>
                <a:cs typeface="Arial" charset="0"/>
              </a:rPr>
              <a:t>Скільки разом пташок стало</a:t>
            </a:r>
            <a:r>
              <a:rPr lang="en-US" altLang="ru-RU" sz="3600" b="1" smtClean="0">
                <a:latin typeface="Arial" charset="0"/>
                <a:cs typeface="Arial" charset="0"/>
              </a:rPr>
              <a:t>?</a:t>
            </a:r>
            <a:endParaRPr lang="uk-UA" altLang="ru-RU" sz="3600" b="1" smtClean="0">
              <a:latin typeface="Arial" charset="0"/>
              <a:cs typeface="Arial" charset="0"/>
            </a:endParaRPr>
          </a:p>
        </p:txBody>
      </p:sp>
      <p:pic>
        <p:nvPicPr>
          <p:cNvPr id="6149" name="Picture 5" descr="C:\Users\Rossingnol\Desktop\bird5-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116632"/>
            <a:ext cx="2987824" cy="22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533"/>
            <a:ext cx="2276475" cy="2257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0071" y="4395533"/>
            <a:ext cx="22764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580</TotalTime>
  <Words>559</Words>
  <Application>Microsoft Office PowerPoint</Application>
  <PresentationFormat>Экран (4:3)</PresentationFormat>
  <Paragraphs>103</Paragraphs>
  <Slides>24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Academic_ID07</vt:lpstr>
      <vt:lpstr>Математика</vt:lpstr>
      <vt:lpstr>Склад числа 4. Доповнення рівностей числами та знаками. Написання цифр</vt:lpstr>
      <vt:lpstr>Девіз уроку</vt:lpstr>
      <vt:lpstr>Які цифри ми вже вивчили!</vt:lpstr>
      <vt:lpstr>Гра «Не позіхай, продовжуй»</vt:lpstr>
      <vt:lpstr>Гра «День – ніч»</vt:lpstr>
      <vt:lpstr>Гра «Мовчанка»</vt:lpstr>
      <vt:lpstr>Весела задача</vt:lpstr>
      <vt:lpstr>Задача</vt:lpstr>
      <vt:lpstr>Робота з малюнками</vt:lpstr>
      <vt:lpstr>Робота з малюнками</vt:lpstr>
      <vt:lpstr>Будиночок числа 4</vt:lpstr>
      <vt:lpstr>Завдання від Плюса Плюсовича і Мінуса Мінусовича</vt:lpstr>
      <vt:lpstr>Іринка і Оленка мають однаковий зріст. Оленка вища за Катрусю, а Тетянка вища за Іринку. Хто з дівчат вища: Тетянка чи Катруся? </vt:lpstr>
      <vt:lpstr>Фізкультхвилинка </vt:lpstr>
      <vt:lpstr>Гра «Лісові ягоди»</vt:lpstr>
      <vt:lpstr>Склад числа </vt:lpstr>
      <vt:lpstr>Склад числа 4</vt:lpstr>
      <vt:lpstr>Склад числа 4</vt:lpstr>
      <vt:lpstr>Ведмедик-ласунчик</vt:lpstr>
      <vt:lpstr>Загадкові курчатка</vt:lpstr>
      <vt:lpstr>Ну і Карлсон!</vt:lpstr>
      <vt:lpstr>Гра «Конкурс красунь»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66</cp:revision>
  <dcterms:created xsi:type="dcterms:W3CDTF">2015-02-01T14:23:41Z</dcterms:created>
  <dcterms:modified xsi:type="dcterms:W3CDTF">2015-02-14T11:46:01Z</dcterms:modified>
</cp:coreProperties>
</file>